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dell.com.br/suaempresa" TargetMode="External"/><Relationship Id="rId4" Type="http://schemas.openxmlformats.org/officeDocument/2006/relationships/hyperlink" Target="http://www.dell.com.br/suaempresa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dell.com.br/suaempresa" TargetMode="External"/><Relationship Id="rId4" Type="http://schemas.openxmlformats.org/officeDocument/2006/relationships/hyperlink" Target="http://www.dell.com.br/suaempresa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85725" y="-161925"/>
            <a:ext cx="9229800" cy="54483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07900" y="-488750"/>
            <a:ext cx="10199555" cy="63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ctrTitle"/>
          </p:nvPr>
        </p:nvSpPr>
        <p:spPr>
          <a:xfrm>
            <a:off x="419100" y="1946700"/>
            <a:ext cx="8260500" cy="102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FFFFFF"/>
                </a:solidFill>
              </a:rPr>
              <a:t>PROCESSOS DE ALTA EFICIÊNCIA:</a:t>
            </a:r>
            <a:r>
              <a:rPr lang="pt-BR" sz="2200">
                <a:solidFill>
                  <a:srgbClr val="FFFFFF"/>
                </a:solidFill>
              </a:rPr>
              <a:t> </a:t>
            </a:r>
            <a:endParaRPr sz="2200">
              <a:solidFill>
                <a:srgbClr val="FFFFFF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FFFFFF"/>
                </a:solidFill>
              </a:rPr>
              <a:t>FLUXOGRAMA</a:t>
            </a:r>
            <a:endParaRPr sz="2200">
              <a:solidFill>
                <a:srgbClr val="FFFFFF"/>
              </a:solidFill>
            </a:endParaRPr>
          </a:p>
        </p:txBody>
      </p:sp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2038" y="4517225"/>
            <a:ext cx="1654275" cy="30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8576" y="3613385"/>
            <a:ext cx="2677275" cy="2007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02925" y="48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555555"/>
                </a:solidFill>
              </a:rPr>
              <a:t>APRESENTE PARA O TIME DE FORMA SIMPLES E VISUAL</a:t>
            </a:r>
            <a:endParaRPr b="1" sz="1500">
              <a:solidFill>
                <a:srgbClr val="555555"/>
              </a:solidFill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479125" y="85870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1774525" y="85870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875" y="728076"/>
            <a:ext cx="7303050" cy="4564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852000" y="941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3155A6"/>
                </a:solidFill>
              </a:rPr>
              <a:t>SOBRE O TEMPLATE</a:t>
            </a:r>
            <a:endParaRPr b="1" sz="2200">
              <a:solidFill>
                <a:srgbClr val="3155A6"/>
              </a:solidFill>
            </a:endParaRP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8200" y="1781175"/>
            <a:ext cx="7010400" cy="281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555555"/>
                </a:solidFill>
              </a:rPr>
              <a:t>Esse template foi desenvolvido para acompanhar a Ferramenta de Redesenho de Processos da Endeavor e da Dell. Caso você não tenha visto o material, acesse esse link. </a:t>
            </a:r>
            <a:endParaRPr sz="1400">
              <a:solidFill>
                <a:srgbClr val="555555"/>
              </a:solidFill>
            </a:endParaRPr>
          </a:p>
          <a:p>
            <a:pPr indent="0" lvl="0" mar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555555"/>
                </a:solidFill>
              </a:rPr>
              <a:t>O objetivo é simplificar a criação de fluxogramas de processos, que indiquem as mudanças e melhorias da versão original para a versão proposta.</a:t>
            </a:r>
            <a:endParaRPr sz="1400">
              <a:solidFill>
                <a:srgbClr val="555555"/>
              </a:solidFill>
            </a:endParaRPr>
          </a:p>
          <a:p>
            <a:pPr indent="0" lvl="0" marL="0" algn="just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400">
                <a:solidFill>
                  <a:srgbClr val="555555"/>
                </a:solidFill>
              </a:rPr>
              <a:t>Nos próximos slides, você verá os elementos que constituem um fluxograma, além de um exemplo real e um slide para construir o seu. Depois de montado, você tem a opção de criar uma versão simplificada para cartazes, apresentações e outras comunicações com o time envolvido. </a:t>
            </a:r>
            <a:endParaRPr sz="1400">
              <a:solidFill>
                <a:srgbClr val="555555"/>
              </a:solidFill>
            </a:endParaRPr>
          </a:p>
        </p:txBody>
      </p:sp>
      <p:sp>
        <p:nvSpPr>
          <p:cNvPr id="65" name="Shape 65"/>
          <p:cNvSpPr/>
          <p:nvPr/>
        </p:nvSpPr>
        <p:spPr>
          <a:xfrm>
            <a:off x="928200" y="141115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66" name="Shape 66"/>
          <p:cNvSpPr/>
          <p:nvPr/>
        </p:nvSpPr>
        <p:spPr>
          <a:xfrm>
            <a:off x="2223600" y="1411150"/>
            <a:ext cx="15240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52000" y="1296499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3155A6"/>
                </a:solidFill>
              </a:rPr>
              <a:t>SOBRE A ENDEAVOR</a:t>
            </a:r>
            <a:endParaRPr b="1" sz="2200">
              <a:solidFill>
                <a:srgbClr val="3155A6"/>
              </a:solidFill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838200" y="2135899"/>
            <a:ext cx="7391400" cy="281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rgbClr val="555555"/>
                </a:solidFill>
              </a:rPr>
              <a:t>A Endeavor é uma das principais organizações de fomento ao empreendedorismo no mundo. Atua na mobilização de organizações públicas e privadas e no compartilhamento de conhecimento prático e de exemplos de empreendedores de alto impacto para fortalecer a cultura empreendedora do país. No Brasil desde 2000, já ajudou a gerar mais de R$ 2 bilhões em receitas anualmente e mais de 20.000 de empregos diretos através de programas de apoio a empreendedores; e a capacitar mais de quatro milhões de brasileiros com programas educacionais presenciais e a distância.</a:t>
            </a:r>
            <a:endParaRPr sz="1100">
              <a:solidFill>
                <a:srgbClr val="555555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100">
                <a:solidFill>
                  <a:srgbClr val="3155A6"/>
                </a:solidFill>
              </a:rPr>
              <a:t>Mais informações e conteúdos para empreendedores em</a:t>
            </a:r>
            <a:r>
              <a:rPr lang="pt-BR" sz="1100">
                <a:solidFill>
                  <a:srgbClr val="555555"/>
                </a:solidFill>
              </a:rPr>
              <a:t> </a:t>
            </a:r>
            <a:r>
              <a:rPr lang="pt-BR" sz="1100" u="sng">
                <a:solidFill>
                  <a:srgbClr val="1155CC"/>
                </a:solidFill>
                <a:hlinkClick r:id="rId3"/>
              </a:rPr>
              <a:t>http://www.endeavor.org.br</a:t>
            </a:r>
            <a:endParaRPr sz="1100" u="sng">
              <a:solidFill>
                <a:srgbClr val="1155CC"/>
              </a:solidFill>
              <a:hlinkClick r:id="rId4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555555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555555"/>
              </a:solidFill>
            </a:endParaRPr>
          </a:p>
        </p:txBody>
      </p:sp>
      <p:sp>
        <p:nvSpPr>
          <p:cNvPr id="73" name="Shape 73"/>
          <p:cNvSpPr/>
          <p:nvPr/>
        </p:nvSpPr>
        <p:spPr>
          <a:xfrm>
            <a:off x="928200" y="1765874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223600" y="1765874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852000" y="37380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3155A6"/>
                </a:solidFill>
              </a:rPr>
              <a:t>SOBRE A DELL</a:t>
            </a:r>
            <a:endParaRPr b="1" sz="2200">
              <a:solidFill>
                <a:srgbClr val="3155A6"/>
              </a:solidFill>
            </a:endParaRP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838200" y="1213190"/>
            <a:ext cx="7513800" cy="46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222222"/>
                </a:solidFill>
              </a:rPr>
              <a:t>A Dell é a parceira de tecnologia ideal para pequenas e médias empresas que querem impulsionar suas ideias e obter sucesso no ambiente de transformação digital atual. A parceria com a Dell permite que a empresa se concentre em seu negócio, enquanto a Dell – como especialista de TI – dá o suporte necessário em soluções tecnológicas.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rgbClr val="222222"/>
                </a:solidFill>
              </a:rPr>
              <a:t>O portfólio da Dell voltado ao mercado de pequenas e médias empresas foca em inovações práticas e recursos de segurança que farão a diferença no dia a dia do negócio. São as ferramentas certas para impulsionar a produtividade das empresas rumo ao sucesso.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222222"/>
                </a:solidFill>
              </a:rPr>
              <a:t>Com o entendimento de que pequenas e médias empresas trabalham com estruturas de TI enxutas e não contam com profissionais dedicados ao suporte das operações, a Dell propõe uma relação consultiva, em que está preparada para auxiliar essas empresas como um braço complementar de TI.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222222"/>
                </a:solidFill>
              </a:rPr>
              <a:t>A oferta da Dell é construída com base na ampla experiência sobre as necessidades dos profissionais de TI e de seus clientes internos. A Dell entende que, hoje, os usuários querem liberdade para estarem conectados a qualquer hora, lugar e a partir de qualquer dispositivo, enquanto as organizações para as quais eles trabalham precisam atender essa demanda sem criar silos ou custos adicionais de gerenciamento, e sem comprometer a eficiência de TI e a segurança dos dados.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100">
                <a:solidFill>
                  <a:srgbClr val="3155A6"/>
                </a:solidFill>
              </a:rPr>
              <a:t>Mais informações e conteúdos para empreendedores e Pequenas Empresas em:</a:t>
            </a:r>
            <a:r>
              <a:rPr lang="pt-BR" sz="1100">
                <a:solidFill>
                  <a:srgbClr val="222222"/>
                </a:solidFill>
              </a:rPr>
              <a:t> </a:t>
            </a:r>
            <a:r>
              <a:rPr lang="pt-BR" sz="1100" u="sng">
                <a:solidFill>
                  <a:srgbClr val="1155CC"/>
                </a:solidFill>
                <a:hlinkClick r:id="rId3"/>
              </a:rPr>
              <a:t>www.dell.com.br/suaempresa</a:t>
            </a:r>
            <a:endParaRPr sz="1100" u="sng">
              <a:solidFill>
                <a:srgbClr val="1155CC"/>
              </a:solidFill>
              <a:hlinkClick r:id="rId4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solidFill>
                <a:srgbClr val="555555"/>
              </a:solidFill>
            </a:endParaRPr>
          </a:p>
        </p:txBody>
      </p:sp>
      <p:sp>
        <p:nvSpPr>
          <p:cNvPr id="81" name="Shape 81"/>
          <p:cNvSpPr/>
          <p:nvPr/>
        </p:nvSpPr>
        <p:spPr>
          <a:xfrm>
            <a:off x="928200" y="84318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82" name="Shape 82"/>
          <p:cNvSpPr/>
          <p:nvPr/>
        </p:nvSpPr>
        <p:spPr>
          <a:xfrm>
            <a:off x="2223600" y="84318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828800" y="2028825"/>
            <a:ext cx="1336800" cy="330300"/>
          </a:xfrm>
          <a:prstGeom prst="rect">
            <a:avLst/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828800" y="3115946"/>
            <a:ext cx="1336800" cy="330300"/>
          </a:xfrm>
          <a:prstGeom prst="round2DiagRect">
            <a:avLst>
              <a:gd fmla="val 16667" name="adj1"/>
              <a:gd fmla="val 50000" name="adj2"/>
            </a:avLst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1828811" y="4165590"/>
            <a:ext cx="1336824" cy="330210"/>
          </a:xfrm>
          <a:prstGeom prst="flowChartTerminator">
            <a:avLst/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3629719" y="1981200"/>
            <a:ext cx="1475681" cy="386049"/>
          </a:xfrm>
          <a:prstGeom prst="flowChartInputOutpu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742587" y="3048000"/>
            <a:ext cx="1191613" cy="381000"/>
          </a:xfrm>
          <a:prstGeom prst="flowChartPunchedCard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7619976" y="2133600"/>
            <a:ext cx="1066800" cy="304800"/>
          </a:xfrm>
          <a:prstGeom prst="trapezoid">
            <a:avLst>
              <a:gd fmla="val 25000" name="adj"/>
            </a:avLst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7619976" y="3048000"/>
            <a:ext cx="1066824" cy="381024"/>
          </a:xfrm>
          <a:prstGeom prst="flowChartDocumen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33400" y="1905000"/>
            <a:ext cx="685800" cy="609600"/>
          </a:xfrm>
          <a:prstGeom prst="flowChartAlternateProcess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7791426" y="4038600"/>
            <a:ext cx="685800" cy="609600"/>
          </a:xfrm>
          <a:prstGeom prst="flowChartAlternateProcess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 rot="-5400000">
            <a:off x="1447800" y="198120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97" name="Shape 97"/>
          <p:cNvSpPr/>
          <p:nvPr/>
        </p:nvSpPr>
        <p:spPr>
          <a:xfrm rot="-5400000">
            <a:off x="5334000" y="201271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98" name="Shape 98"/>
          <p:cNvSpPr/>
          <p:nvPr/>
        </p:nvSpPr>
        <p:spPr>
          <a:xfrm rot="-5400000">
            <a:off x="7239000" y="201271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5748693" y="2057400"/>
            <a:ext cx="1219200" cy="381000"/>
          </a:xfrm>
          <a:prstGeom prst="roundRect">
            <a:avLst>
              <a:gd fmla="val 16667" name="adj"/>
            </a:avLst>
          </a:prstGeom>
          <a:solidFill>
            <a:srgbClr val="3155A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6282093" y="251460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01" name="Shape 101"/>
          <p:cNvSpPr/>
          <p:nvPr/>
        </p:nvSpPr>
        <p:spPr>
          <a:xfrm rot="5400000">
            <a:off x="3850825" y="3755550"/>
            <a:ext cx="152400" cy="1175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438400" y="251460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438400" y="358140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077200" y="251460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077200" y="3505200"/>
            <a:ext cx="152400" cy="4572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4450600" y="3365050"/>
            <a:ext cx="66600" cy="1014300"/>
          </a:xfrm>
          <a:prstGeom prst="rect">
            <a:avLst/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653422" y="3074328"/>
            <a:ext cx="1475681" cy="371819"/>
          </a:xfrm>
          <a:prstGeom prst="flowChartPreparation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402925" y="484575"/>
            <a:ext cx="8520600" cy="3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555555"/>
                </a:solidFill>
              </a:rPr>
              <a:t>ELEMENTOS PARA VOCÊ CRIAR SEU PROCESSO</a:t>
            </a:r>
            <a:endParaRPr b="1" sz="1500">
              <a:solidFill>
                <a:srgbClr val="555555"/>
              </a:solidFill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479125" y="85870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1774525" y="85870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980363" y="1573888"/>
            <a:ext cx="1528200" cy="411000"/>
          </a:xfrm>
          <a:prstGeom prst="rect">
            <a:avLst/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748023" y="1560650"/>
            <a:ext cx="1554900" cy="437100"/>
          </a:xfrm>
          <a:prstGeom prst="flowChartAlternateProcess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939636" y="2336009"/>
            <a:ext cx="1480356" cy="384156"/>
          </a:xfrm>
          <a:prstGeom prst="flowChartTerminator">
            <a:avLst/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939635" y="4046943"/>
            <a:ext cx="1140900" cy="411000"/>
          </a:xfrm>
          <a:prstGeom prst="round2DiagRect">
            <a:avLst>
              <a:gd fmla="val 16667" name="adj1"/>
              <a:gd fmla="val 50000" name="adj2"/>
            </a:avLst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2266300" y="3999574"/>
            <a:ext cx="1264680" cy="555876"/>
          </a:xfrm>
          <a:prstGeom prst="flowChartDocument">
            <a:avLst/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2484240" y="2393506"/>
            <a:ext cx="1111768" cy="384154"/>
          </a:xfrm>
          <a:prstGeom prst="flowChartInputOutpu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3708825" y="2393506"/>
            <a:ext cx="594300" cy="384000"/>
          </a:xfrm>
          <a:prstGeom prst="rect">
            <a:avLst/>
          </a:prstGeom>
          <a:solidFill>
            <a:srgbClr val="3155A6"/>
          </a:solidFill>
          <a:ln cap="flat" cmpd="sng" w="38100">
            <a:solidFill>
              <a:srgbClr val="3155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713305" y="3170314"/>
            <a:ext cx="585300" cy="520200"/>
          </a:xfrm>
          <a:prstGeom prst="flowChartAlternateProcess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2537288" y="3132039"/>
            <a:ext cx="928567" cy="545466"/>
          </a:xfrm>
          <a:prstGeom prst="flowChartDecision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1860928" y="3078925"/>
            <a:ext cx="594300" cy="594300"/>
          </a:xfrm>
          <a:prstGeom prst="ellipse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750705" y="3924280"/>
            <a:ext cx="585300" cy="5559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928200" y="3080793"/>
            <a:ext cx="713100" cy="594300"/>
          </a:xfrm>
          <a:prstGeom prst="teardrop">
            <a:avLst>
              <a:gd fmla="val 100000" name="adj"/>
            </a:avLst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1212804" y="4047669"/>
            <a:ext cx="854400" cy="1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4926463" y="1573888"/>
            <a:ext cx="1528200" cy="4110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6694123" y="1560650"/>
            <a:ext cx="1554900" cy="437100"/>
          </a:xfrm>
          <a:prstGeom prst="flowChartAlternateProcess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4885736" y="2336009"/>
            <a:ext cx="1480356" cy="384156"/>
          </a:xfrm>
          <a:prstGeom prst="flowChartTerminator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4885735" y="4046943"/>
            <a:ext cx="1140900" cy="411000"/>
          </a:xfrm>
          <a:prstGeom prst="round2DiagRect">
            <a:avLst>
              <a:gd fmla="val 16667" name="adj1"/>
              <a:gd fmla="val 50000" name="adj2"/>
            </a:avLst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6212407" y="4036105"/>
            <a:ext cx="1264680" cy="474822"/>
          </a:xfrm>
          <a:prstGeom prst="flowChartDocumen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6430340" y="2393506"/>
            <a:ext cx="1111768" cy="384154"/>
          </a:xfrm>
          <a:prstGeom prst="flowChartInputOutpu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654925" y="2393506"/>
            <a:ext cx="594300" cy="3840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7659405" y="3170314"/>
            <a:ext cx="585300" cy="520200"/>
          </a:xfrm>
          <a:prstGeom prst="flowChartAlternateProcess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483388" y="3132039"/>
            <a:ext cx="928567" cy="545466"/>
          </a:xfrm>
          <a:prstGeom prst="flowChartDecision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5807028" y="3078925"/>
            <a:ext cx="594300" cy="594300"/>
          </a:xfrm>
          <a:prstGeom prst="ellipse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696805" y="3924280"/>
            <a:ext cx="585300" cy="5559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4874300" y="3080793"/>
            <a:ext cx="713100" cy="594300"/>
          </a:xfrm>
          <a:prstGeom prst="teardrop">
            <a:avLst>
              <a:gd fmla="val 100000" name="adj"/>
            </a:avLst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5158904" y="4047669"/>
            <a:ext cx="854400" cy="1374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02925" y="484575"/>
            <a:ext cx="8520600" cy="3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555555"/>
                </a:solidFill>
              </a:rPr>
              <a:t>COPIE E DUPLIQUE ESSES ELEMENTOS NO SLIDE 6</a:t>
            </a:r>
            <a:endParaRPr b="1" sz="1500">
              <a:solidFill>
                <a:srgbClr val="555555"/>
              </a:solidFill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479125" y="85870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774525" y="85870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Shape 148"/>
          <p:cNvGrpSpPr/>
          <p:nvPr/>
        </p:nvGrpSpPr>
        <p:grpSpPr>
          <a:xfrm>
            <a:off x="4631589" y="2217306"/>
            <a:ext cx="906284" cy="490274"/>
            <a:chOff x="4654600" y="2085675"/>
            <a:chExt cx="1021050" cy="692700"/>
          </a:xfrm>
        </p:grpSpPr>
        <p:sp>
          <p:nvSpPr>
            <p:cNvPr id="149" name="Shape 149"/>
            <p:cNvSpPr/>
            <p:nvPr/>
          </p:nvSpPr>
          <p:spPr>
            <a:xfrm rot="10800000">
              <a:off x="4654600" y="2085675"/>
              <a:ext cx="103500" cy="6927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 flipH="1" rot="10800000">
              <a:off x="4681450" y="2731275"/>
              <a:ext cx="99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1" name="Shape 151"/>
          <p:cNvGrpSpPr/>
          <p:nvPr/>
        </p:nvGrpSpPr>
        <p:grpSpPr>
          <a:xfrm>
            <a:off x="4655421" y="1359265"/>
            <a:ext cx="614841" cy="721963"/>
            <a:chOff x="4681450" y="873363"/>
            <a:chExt cx="692700" cy="1020050"/>
          </a:xfrm>
        </p:grpSpPr>
        <p:sp>
          <p:nvSpPr>
            <p:cNvPr id="152" name="Shape 152"/>
            <p:cNvSpPr/>
            <p:nvPr/>
          </p:nvSpPr>
          <p:spPr>
            <a:xfrm rot="-5400000">
              <a:off x="4976050" y="578763"/>
              <a:ext cx="103500" cy="6927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 flipH="1" rot="-5400000">
              <a:off x="4207900" y="1372763"/>
              <a:ext cx="99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4" name="Shape 154"/>
          <p:cNvGrpSpPr/>
          <p:nvPr/>
        </p:nvGrpSpPr>
        <p:grpSpPr>
          <a:xfrm>
            <a:off x="5372579" y="1379224"/>
            <a:ext cx="905330" cy="490274"/>
            <a:chOff x="5489425" y="901563"/>
            <a:chExt cx="1019975" cy="692700"/>
          </a:xfrm>
        </p:grpSpPr>
        <p:sp>
          <p:nvSpPr>
            <p:cNvPr id="155" name="Shape 155"/>
            <p:cNvSpPr/>
            <p:nvPr/>
          </p:nvSpPr>
          <p:spPr>
            <a:xfrm>
              <a:off x="6405900" y="901563"/>
              <a:ext cx="103500" cy="6927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 flipH="1">
              <a:off x="5489425" y="901563"/>
              <a:ext cx="99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" name="Shape 157"/>
          <p:cNvGrpSpPr/>
          <p:nvPr/>
        </p:nvGrpSpPr>
        <p:grpSpPr>
          <a:xfrm>
            <a:off x="4721678" y="3792770"/>
            <a:ext cx="563628" cy="905885"/>
            <a:chOff x="4756097" y="4003825"/>
            <a:chExt cx="635003" cy="1020600"/>
          </a:xfrm>
        </p:grpSpPr>
        <p:sp>
          <p:nvSpPr>
            <p:cNvPr id="158" name="Shape 158"/>
            <p:cNvSpPr/>
            <p:nvPr/>
          </p:nvSpPr>
          <p:spPr>
            <a:xfrm flipH="1" rot="-5400000">
              <a:off x="5022850" y="4656175"/>
              <a:ext cx="103500" cy="633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 rot="-5400000">
              <a:off x="4280447" y="4479475"/>
              <a:ext cx="994200" cy="42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Shape 160"/>
          <p:cNvGrpSpPr/>
          <p:nvPr/>
        </p:nvGrpSpPr>
        <p:grpSpPr>
          <a:xfrm>
            <a:off x="4719772" y="3025371"/>
            <a:ext cx="914860" cy="561853"/>
            <a:chOff x="4753950" y="3139247"/>
            <a:chExt cx="1030713" cy="633003"/>
          </a:xfrm>
        </p:grpSpPr>
        <p:sp>
          <p:nvSpPr>
            <p:cNvPr id="161" name="Shape 161"/>
            <p:cNvSpPr/>
            <p:nvPr/>
          </p:nvSpPr>
          <p:spPr>
            <a:xfrm flipH="1">
              <a:off x="4753950" y="3139250"/>
              <a:ext cx="103500" cy="633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790463" y="3139247"/>
              <a:ext cx="994200" cy="42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Shape 163"/>
          <p:cNvGrpSpPr/>
          <p:nvPr/>
        </p:nvGrpSpPr>
        <p:grpSpPr>
          <a:xfrm>
            <a:off x="5763612" y="3029744"/>
            <a:ext cx="563340" cy="916159"/>
            <a:chOff x="5929975" y="3144175"/>
            <a:chExt cx="634678" cy="1032175"/>
          </a:xfrm>
        </p:grpSpPr>
        <p:sp>
          <p:nvSpPr>
            <p:cNvPr id="164" name="Shape 164"/>
            <p:cNvSpPr/>
            <p:nvPr/>
          </p:nvSpPr>
          <p:spPr>
            <a:xfrm flipH="1" rot="5400000">
              <a:off x="6194725" y="2879425"/>
              <a:ext cx="103500" cy="633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 rot="5400000">
              <a:off x="6046103" y="3657800"/>
              <a:ext cx="994200" cy="42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" name="Shape 166"/>
          <p:cNvGrpSpPr/>
          <p:nvPr/>
        </p:nvGrpSpPr>
        <p:grpSpPr>
          <a:xfrm>
            <a:off x="5418779" y="4100745"/>
            <a:ext cx="906683" cy="561853"/>
            <a:chOff x="5541475" y="4350800"/>
            <a:chExt cx="1021500" cy="633003"/>
          </a:xfrm>
        </p:grpSpPr>
        <p:sp>
          <p:nvSpPr>
            <p:cNvPr id="167" name="Shape 167"/>
            <p:cNvSpPr/>
            <p:nvPr/>
          </p:nvSpPr>
          <p:spPr>
            <a:xfrm flipH="1" rot="10800000">
              <a:off x="6459475" y="4350800"/>
              <a:ext cx="103500" cy="633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 rot="10800000">
              <a:off x="5541475" y="4940903"/>
              <a:ext cx="994200" cy="42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9" name="Shape 169"/>
          <p:cNvGrpSpPr/>
          <p:nvPr/>
        </p:nvGrpSpPr>
        <p:grpSpPr>
          <a:xfrm>
            <a:off x="2358933" y="2426598"/>
            <a:ext cx="960827" cy="1177224"/>
            <a:chOff x="2696600" y="2013225"/>
            <a:chExt cx="1082500" cy="1326300"/>
          </a:xfrm>
        </p:grpSpPr>
        <p:sp>
          <p:nvSpPr>
            <p:cNvPr id="170" name="Shape 170"/>
            <p:cNvSpPr/>
            <p:nvPr/>
          </p:nvSpPr>
          <p:spPr>
            <a:xfrm>
              <a:off x="2696600" y="2013225"/>
              <a:ext cx="103500" cy="13143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3675600" y="2646825"/>
              <a:ext cx="103500" cy="6927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 flipH="1" rot="10800000">
              <a:off x="2724875" y="2646825"/>
              <a:ext cx="102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3" name="Shape 173"/>
          <p:cNvGrpSpPr/>
          <p:nvPr/>
        </p:nvGrpSpPr>
        <p:grpSpPr>
          <a:xfrm>
            <a:off x="5613008" y="1944165"/>
            <a:ext cx="614841" cy="772953"/>
            <a:chOff x="5760300" y="1699713"/>
            <a:chExt cx="692700" cy="1031550"/>
          </a:xfrm>
        </p:grpSpPr>
        <p:sp>
          <p:nvSpPr>
            <p:cNvPr id="174" name="Shape 174"/>
            <p:cNvSpPr/>
            <p:nvPr/>
          </p:nvSpPr>
          <p:spPr>
            <a:xfrm rot="5400000">
              <a:off x="6054900" y="2333163"/>
              <a:ext cx="103500" cy="6927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 flipH="1" rot="5400000">
              <a:off x="5932338" y="2173263"/>
              <a:ext cx="99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6642180" y="1556950"/>
            <a:ext cx="1359448" cy="930382"/>
            <a:chOff x="7231750" y="922875"/>
            <a:chExt cx="1531600" cy="1048200"/>
          </a:xfrm>
        </p:grpSpPr>
        <p:sp>
          <p:nvSpPr>
            <p:cNvPr id="177" name="Shape 177"/>
            <p:cNvSpPr/>
            <p:nvPr/>
          </p:nvSpPr>
          <p:spPr>
            <a:xfrm flipH="1" rot="-5400000">
              <a:off x="8395100" y="1602825"/>
              <a:ext cx="103500" cy="633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8" name="Shape 178"/>
            <p:cNvGrpSpPr/>
            <p:nvPr/>
          </p:nvGrpSpPr>
          <p:grpSpPr>
            <a:xfrm>
              <a:off x="7231750" y="922875"/>
              <a:ext cx="1242100" cy="1022851"/>
              <a:chOff x="7231750" y="922875"/>
              <a:chExt cx="1242100" cy="1022851"/>
            </a:xfrm>
          </p:grpSpPr>
          <p:sp>
            <p:nvSpPr>
              <p:cNvPr id="179" name="Shape 179"/>
              <p:cNvSpPr/>
              <p:nvPr/>
            </p:nvSpPr>
            <p:spPr>
              <a:xfrm flipH="1" rot="5400000">
                <a:off x="7367300" y="1422213"/>
                <a:ext cx="994200" cy="47100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 rot="10800000">
                <a:off x="7231750" y="1892926"/>
                <a:ext cx="994200" cy="52800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 rot="-5400000">
                <a:off x="8105600" y="658125"/>
                <a:ext cx="103500" cy="633000"/>
              </a:xfrm>
              <a:prstGeom prst="downArrow">
                <a:avLst>
                  <a:gd fmla="val 50000" name="adj1"/>
                  <a:gd fmla="val 50000" name="adj2"/>
                </a:avLst>
              </a:prstGeom>
              <a:solidFill>
                <a:srgbClr val="5555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82" name="Shape 182"/>
          <p:cNvSpPr/>
          <p:nvPr/>
        </p:nvSpPr>
        <p:spPr>
          <a:xfrm rot="-5400000">
            <a:off x="949935" y="1943810"/>
            <a:ext cx="91867" cy="276132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/>
        </p:nvSpPr>
        <p:spPr>
          <a:xfrm rot="-5400000">
            <a:off x="1061639" y="2014241"/>
            <a:ext cx="91867" cy="49954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 rot="-5400000">
            <a:off x="1228730" y="2024537"/>
            <a:ext cx="91867" cy="833723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/>
        </p:nvSpPr>
        <p:spPr>
          <a:xfrm rot="-5400000">
            <a:off x="1449343" y="2008361"/>
            <a:ext cx="91867" cy="127494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3490801" y="2328873"/>
            <a:ext cx="91867" cy="127494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3713999" y="2328873"/>
            <a:ext cx="91867" cy="84144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3949257" y="2328873"/>
            <a:ext cx="91867" cy="45134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4163080" y="2328873"/>
            <a:ext cx="91867" cy="27347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/>
        </p:nvSpPr>
        <p:spPr>
          <a:xfrm rot="5400000">
            <a:off x="949950" y="2733814"/>
            <a:ext cx="91867" cy="276132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/>
        </p:nvSpPr>
        <p:spPr>
          <a:xfrm rot="5400000">
            <a:off x="1079265" y="2826584"/>
            <a:ext cx="91867" cy="53469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 rot="5400000">
            <a:off x="1247255" y="2883168"/>
            <a:ext cx="91867" cy="87046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/>
        </p:nvSpPr>
        <p:spPr>
          <a:xfrm rot="5400000">
            <a:off x="1477016" y="2876262"/>
            <a:ext cx="91867" cy="133006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55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4" name="Shape 194"/>
          <p:cNvGrpSpPr/>
          <p:nvPr/>
        </p:nvGrpSpPr>
        <p:grpSpPr>
          <a:xfrm>
            <a:off x="6525638" y="2716976"/>
            <a:ext cx="957099" cy="746516"/>
            <a:chOff x="6788500" y="2791800"/>
            <a:chExt cx="1078300" cy="841050"/>
          </a:xfrm>
        </p:grpSpPr>
        <p:sp>
          <p:nvSpPr>
            <p:cNvPr id="195" name="Shape 195"/>
            <p:cNvSpPr/>
            <p:nvPr/>
          </p:nvSpPr>
          <p:spPr>
            <a:xfrm>
              <a:off x="6788500" y="2791800"/>
              <a:ext cx="103500" cy="624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7763300" y="2802450"/>
              <a:ext cx="103500" cy="8304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 flipH="1" rot="10800000">
              <a:off x="6816650" y="2791800"/>
              <a:ext cx="102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7605781" y="2210057"/>
            <a:ext cx="642778" cy="1421236"/>
            <a:chOff x="8005425" y="2220688"/>
            <a:chExt cx="724175" cy="1601213"/>
          </a:xfrm>
        </p:grpSpPr>
        <p:sp>
          <p:nvSpPr>
            <p:cNvPr id="199" name="Shape 199"/>
            <p:cNvSpPr/>
            <p:nvPr/>
          </p:nvSpPr>
          <p:spPr>
            <a:xfrm rot="5400000">
              <a:off x="8311275" y="2860050"/>
              <a:ext cx="103500" cy="7152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8403200" y="3197900"/>
              <a:ext cx="103500" cy="624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 flipH="1" rot="-5400000">
              <a:off x="8193950" y="2709238"/>
              <a:ext cx="10242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2" name="Shape 202"/>
          <p:cNvGrpSpPr/>
          <p:nvPr/>
        </p:nvGrpSpPr>
        <p:grpSpPr>
          <a:xfrm>
            <a:off x="6981177" y="3211036"/>
            <a:ext cx="615373" cy="1357807"/>
            <a:chOff x="7301725" y="3348424"/>
            <a:chExt cx="693300" cy="1529751"/>
          </a:xfrm>
        </p:grpSpPr>
        <p:sp>
          <p:nvSpPr>
            <p:cNvPr id="203" name="Shape 203"/>
            <p:cNvSpPr/>
            <p:nvPr/>
          </p:nvSpPr>
          <p:spPr>
            <a:xfrm>
              <a:off x="7517525" y="4254175"/>
              <a:ext cx="103500" cy="6240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 rot="-5400000">
              <a:off x="7596625" y="3919725"/>
              <a:ext cx="103500" cy="6933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 flipH="1" rot="-5400000">
              <a:off x="6853225" y="3796924"/>
              <a:ext cx="9441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6" name="Shape 206"/>
          <p:cNvGrpSpPr/>
          <p:nvPr/>
        </p:nvGrpSpPr>
        <p:grpSpPr>
          <a:xfrm>
            <a:off x="651923" y="4268767"/>
            <a:ext cx="1884175" cy="350114"/>
            <a:chOff x="170975" y="4540100"/>
            <a:chExt cx="2122775" cy="394450"/>
          </a:xfrm>
        </p:grpSpPr>
        <p:grpSp>
          <p:nvGrpSpPr>
            <p:cNvPr id="207" name="Shape 207"/>
            <p:cNvGrpSpPr/>
            <p:nvPr/>
          </p:nvGrpSpPr>
          <p:grpSpPr>
            <a:xfrm>
              <a:off x="170975" y="4540100"/>
              <a:ext cx="2122775" cy="394450"/>
              <a:chOff x="170975" y="4540100"/>
              <a:chExt cx="2122775" cy="394450"/>
            </a:xfrm>
          </p:grpSpPr>
          <p:sp>
            <p:nvSpPr>
              <p:cNvPr id="208" name="Shape 208"/>
              <p:cNvSpPr/>
              <p:nvPr/>
            </p:nvSpPr>
            <p:spPr>
              <a:xfrm rot="10800000">
                <a:off x="170975" y="4540100"/>
                <a:ext cx="103500" cy="388500"/>
              </a:xfrm>
              <a:prstGeom prst="downArrow">
                <a:avLst>
                  <a:gd fmla="val 50000" name="adj1"/>
                  <a:gd fmla="val 50000" name="adj2"/>
                </a:avLst>
              </a:prstGeom>
              <a:solidFill>
                <a:srgbClr val="555555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/>
                  <a:t>                                                            </a:t>
                </a: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210850" y="4887450"/>
                <a:ext cx="2082900" cy="47100"/>
              </a:xfrm>
              <a:prstGeom prst="rect">
                <a:avLst/>
              </a:prstGeom>
              <a:solidFill>
                <a:srgbClr val="5555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10" name="Shape 210"/>
            <p:cNvSpPr/>
            <p:nvPr/>
          </p:nvSpPr>
          <p:spPr>
            <a:xfrm>
              <a:off x="2246050" y="4574375"/>
              <a:ext cx="47100" cy="354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1" name="Shape 211"/>
          <p:cNvGrpSpPr/>
          <p:nvPr/>
        </p:nvGrpSpPr>
        <p:grpSpPr>
          <a:xfrm>
            <a:off x="2703544" y="4274049"/>
            <a:ext cx="1871638" cy="344833"/>
            <a:chOff x="2482400" y="4546050"/>
            <a:chExt cx="2108650" cy="388500"/>
          </a:xfrm>
        </p:grpSpPr>
        <p:sp>
          <p:nvSpPr>
            <p:cNvPr id="212" name="Shape 212"/>
            <p:cNvSpPr/>
            <p:nvPr/>
          </p:nvSpPr>
          <p:spPr>
            <a:xfrm rot="10800000">
              <a:off x="4487550" y="4546050"/>
              <a:ext cx="103500" cy="3885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482400" y="4887450"/>
              <a:ext cx="20829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482400" y="4574375"/>
              <a:ext cx="47100" cy="354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5" name="Shape 215"/>
          <p:cNvGrpSpPr/>
          <p:nvPr/>
        </p:nvGrpSpPr>
        <p:grpSpPr>
          <a:xfrm>
            <a:off x="687316" y="3799671"/>
            <a:ext cx="1871837" cy="344833"/>
            <a:chOff x="210850" y="4011600"/>
            <a:chExt cx="2108875" cy="388500"/>
          </a:xfrm>
        </p:grpSpPr>
        <p:sp>
          <p:nvSpPr>
            <p:cNvPr id="216" name="Shape 216"/>
            <p:cNvSpPr/>
            <p:nvPr/>
          </p:nvSpPr>
          <p:spPr>
            <a:xfrm>
              <a:off x="2216225" y="4011600"/>
              <a:ext cx="103500" cy="3885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10850" y="4011600"/>
              <a:ext cx="20829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10850" y="4011600"/>
              <a:ext cx="47100" cy="354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9" name="Shape 219"/>
          <p:cNvGrpSpPr/>
          <p:nvPr/>
        </p:nvGrpSpPr>
        <p:grpSpPr>
          <a:xfrm>
            <a:off x="2698929" y="3799671"/>
            <a:ext cx="1872015" cy="344833"/>
            <a:chOff x="2553400" y="4011600"/>
            <a:chExt cx="2109075" cy="388500"/>
          </a:xfrm>
        </p:grpSpPr>
        <p:sp>
          <p:nvSpPr>
            <p:cNvPr id="220" name="Shape 220"/>
            <p:cNvSpPr/>
            <p:nvPr/>
          </p:nvSpPr>
          <p:spPr>
            <a:xfrm>
              <a:off x="2553400" y="4011600"/>
              <a:ext cx="103500" cy="3885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579575" y="4011600"/>
              <a:ext cx="2082900" cy="471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4615375" y="4011600"/>
              <a:ext cx="47100" cy="354900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3" name="Shape 223"/>
          <p:cNvSpPr txBox="1"/>
          <p:nvPr>
            <p:ph type="title"/>
          </p:nvPr>
        </p:nvSpPr>
        <p:spPr>
          <a:xfrm>
            <a:off x="402925" y="48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555555"/>
                </a:solidFill>
              </a:rPr>
              <a:t>USE OS CONECTORES PARA DAR SEQUÊNCIA ÀS ETAPAS</a:t>
            </a:r>
            <a:endParaRPr b="1" sz="1500">
              <a:solidFill>
                <a:srgbClr val="555555"/>
              </a:solidFill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479125" y="85870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1774525" y="85870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402925" y="484575"/>
            <a:ext cx="8520600" cy="3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555555"/>
                </a:solidFill>
              </a:rPr>
              <a:t>MODELO DE FLUXOGRAMA DE ADMISSÃO DE COLABORADOR</a:t>
            </a:r>
            <a:endParaRPr b="1" sz="1500">
              <a:solidFill>
                <a:srgbClr val="555555"/>
              </a:solidFill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479125" y="85870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1774525" y="85870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pic>
        <p:nvPicPr>
          <p:cNvPr id="233" name="Shape 2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4193" y="-202757"/>
            <a:ext cx="9393977" cy="6643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402925" y="48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555555"/>
                </a:solidFill>
              </a:rPr>
              <a:t>DESENHE AQUI SEU FLUXOGRAMA</a:t>
            </a:r>
            <a:endParaRPr b="1" sz="1500">
              <a:solidFill>
                <a:srgbClr val="555555"/>
              </a:solidFill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479125" y="858700"/>
            <a:ext cx="1752600" cy="76200"/>
          </a:xfrm>
          <a:prstGeom prst="rect">
            <a:avLst/>
          </a:prstGeom>
          <a:solidFill>
            <a:srgbClr val="3155A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1774525" y="858700"/>
            <a:ext cx="1662600" cy="76200"/>
          </a:xfrm>
          <a:prstGeom prst="rect">
            <a:avLst/>
          </a:prstGeom>
          <a:solidFill>
            <a:srgbClr val="E402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2F6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